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6"/>
  </p:notesMasterIdLst>
  <p:sldIdLst>
    <p:sldId id="256" r:id="rId2"/>
    <p:sldId id="325" r:id="rId3"/>
    <p:sldId id="348" r:id="rId4"/>
    <p:sldId id="337" r:id="rId5"/>
    <p:sldId id="351" r:id="rId6"/>
    <p:sldId id="338" r:id="rId7"/>
    <p:sldId id="339" r:id="rId8"/>
    <p:sldId id="341" r:id="rId9"/>
    <p:sldId id="350" r:id="rId10"/>
    <p:sldId id="343" r:id="rId11"/>
    <p:sldId id="344" r:id="rId12"/>
    <p:sldId id="349" r:id="rId13"/>
    <p:sldId id="346" r:id="rId14"/>
    <p:sldId id="347" r:id="rId15"/>
  </p:sldIdLst>
  <p:sldSz cx="9144000" cy="6858000" type="screen4x3"/>
  <p:notesSz cx="6735763" cy="98694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0595" name="Rectangle 3"/>
          <p:cNvSpPr>
            <a:spLocks noGrp="1" noChangeArrowheads="1"/>
          </p:cNvSpPr>
          <p:nvPr>
            <p:ph type="dt" idx="1"/>
          </p:nvPr>
        </p:nvSpPr>
        <p:spPr bwMode="auto">
          <a:xfrm>
            <a:off x="1588"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p:spPr>
      </p:sp>
      <p:sp>
        <p:nvSpPr>
          <p:cNvPr id="110597" name="Rectangle 5"/>
          <p:cNvSpPr>
            <a:spLocks noGrp="1" noChangeArrowheads="1"/>
          </p:cNvSpPr>
          <p:nvPr>
            <p:ph type="body" sz="quarter" idx="3"/>
          </p:nvPr>
        </p:nvSpPr>
        <p:spPr bwMode="auto">
          <a:xfrm>
            <a:off x="673100" y="4687888"/>
            <a:ext cx="5389563"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0598" name="Rectangle 6"/>
          <p:cNvSpPr>
            <a:spLocks noGrp="1" noChangeArrowheads="1"/>
          </p:cNvSpPr>
          <p:nvPr>
            <p:ph type="ftr" sz="quarter" idx="4"/>
          </p:nvPr>
        </p:nvSpPr>
        <p:spPr bwMode="auto">
          <a:xfrm>
            <a:off x="3816350" y="9374188"/>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endParaRPr lang="en-US"/>
          </a:p>
        </p:txBody>
      </p:sp>
      <p:sp>
        <p:nvSpPr>
          <p:cNvPr id="110599" name="Rectangle 7"/>
          <p:cNvSpPr>
            <a:spLocks noGrp="1" noChangeArrowheads="1"/>
          </p:cNvSpPr>
          <p:nvPr>
            <p:ph type="sldNum" sz="quarter" idx="5"/>
          </p:nvPr>
        </p:nvSpPr>
        <p:spPr bwMode="auto">
          <a:xfrm>
            <a:off x="1588" y="9374188"/>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457327CF-A62C-449F-A139-8EDC8CC93D6A}" type="slidenum">
              <a:rPr lang="ar-SA"/>
              <a:pPr>
                <a:defRPr/>
              </a:pPr>
              <a:t>‹#›</a:t>
            </a:fld>
            <a:endParaRPr lang="en-US"/>
          </a:p>
        </p:txBody>
      </p:sp>
    </p:spTree>
    <p:extLst>
      <p:ext uri="{BB962C8B-B14F-4D97-AF65-F5344CB8AC3E}">
        <p14:creationId xmlns:p14="http://schemas.microsoft.com/office/powerpoint/2010/main" val="899477867"/>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pPr>
              <a:defRPr/>
            </a:pPr>
            <a:fld id="{457327CF-A62C-449F-A139-8EDC8CC93D6A}" type="slidenum">
              <a:rPr lang="ar-SA"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ar-IQ"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ar-IQ"/>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ar-IQ"/>
              </a:p>
            </p:txBody>
          </p:sp>
        </p:grpSp>
      </p:grpSp>
      <p:sp>
        <p:nvSpPr>
          <p:cNvPr id="123915"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2391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C6B57E1E-BAF0-4C66-A3CC-29AE6515A8F2}"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4B0B451-4EA2-46C4-85D1-E8B00B088997}"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1DBCC32-4844-4810-AB71-31A424AB302E}"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2D9B6DD-6D44-4152-BAD9-B431EBFCB934}"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E2D889B-2FB2-4811-A7A2-5AA646CB423E}"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DA660AD-3558-42FA-821D-2E95AC1366F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7E6C0FF0-792A-44BA-9FA5-F65F8A9D27CB}"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F6877EA7-8198-4746-8A6B-6D90BF69B95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D0B45129-C6E4-441F-B41F-A519F1C50CA6}"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5BA0C31-ECAB-4C51-97E9-8CCEA414801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F121D93-17D0-49C9-B0C7-EB873FFD6C76}"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2288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ar-IQ"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2288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2288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ar-IQ"/>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88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12289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12289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AE4A7BCF-D558-4A42-A15B-21A54D0F9E7C}" type="slidenum">
              <a:rPr lang="ar-SA"/>
              <a:pPr>
                <a:defRPr/>
              </a:pPr>
              <a:t>‹#›</a:t>
            </a:fld>
            <a:endParaRPr lang="en-US"/>
          </a:p>
        </p:txBody>
      </p:sp>
      <p:sp>
        <p:nvSpPr>
          <p:cNvPr id="12289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ar-IQ"/>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iming>
    <p:tnLst>
      <p:par>
        <p:cTn id="1" dur="indefinite" restart="never" nodeType="tmRoot"/>
      </p:par>
    </p:tnLst>
  </p:timing>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pitchFamily="34" charset="0"/>
        </a:defRPr>
      </a:lvl2pPr>
      <a:lvl3pPr algn="l" rtl="1" eaLnBrk="0" fontAlgn="base" hangingPunct="0">
        <a:spcBef>
          <a:spcPct val="0"/>
        </a:spcBef>
        <a:spcAft>
          <a:spcPct val="0"/>
        </a:spcAft>
        <a:defRPr sz="4200">
          <a:solidFill>
            <a:schemeClr val="tx2"/>
          </a:solidFill>
          <a:latin typeface="Times New Roman" pitchFamily="18" charset="0"/>
          <a:cs typeface="Arial" pitchFamily="34" charset="0"/>
        </a:defRPr>
      </a:lvl3pPr>
      <a:lvl4pPr algn="l" rtl="1" eaLnBrk="0" fontAlgn="base" hangingPunct="0">
        <a:spcBef>
          <a:spcPct val="0"/>
        </a:spcBef>
        <a:spcAft>
          <a:spcPct val="0"/>
        </a:spcAft>
        <a:defRPr sz="4200">
          <a:solidFill>
            <a:schemeClr val="tx2"/>
          </a:solidFill>
          <a:latin typeface="Times New Roman" pitchFamily="18" charset="0"/>
          <a:cs typeface="Arial" pitchFamily="34" charset="0"/>
        </a:defRPr>
      </a:lvl4pPr>
      <a:lvl5pPr algn="l" rtl="1" eaLnBrk="0" fontAlgn="base" hangingPunct="0">
        <a:spcBef>
          <a:spcPct val="0"/>
        </a:spcBef>
        <a:spcAft>
          <a:spcPct val="0"/>
        </a:spcAft>
        <a:defRPr sz="4200">
          <a:solidFill>
            <a:schemeClr val="tx2"/>
          </a:solidFill>
          <a:latin typeface="Times New Roman" pitchFamily="18" charset="0"/>
          <a:cs typeface="Arial" pitchFamily="34" charset="0"/>
        </a:defRPr>
      </a:lvl5pPr>
      <a:lvl6pPr marL="457200" algn="l" rtl="1" fontAlgn="base">
        <a:spcBef>
          <a:spcPct val="0"/>
        </a:spcBef>
        <a:spcAft>
          <a:spcPct val="0"/>
        </a:spcAft>
        <a:defRPr sz="4200">
          <a:solidFill>
            <a:schemeClr val="tx2"/>
          </a:solidFill>
          <a:latin typeface="Times New Roman" pitchFamily="18" charset="0"/>
          <a:cs typeface="Arial" pitchFamily="34" charset="0"/>
        </a:defRPr>
      </a:lvl6pPr>
      <a:lvl7pPr marL="914400" algn="l" rtl="1" fontAlgn="base">
        <a:spcBef>
          <a:spcPct val="0"/>
        </a:spcBef>
        <a:spcAft>
          <a:spcPct val="0"/>
        </a:spcAft>
        <a:defRPr sz="4200">
          <a:solidFill>
            <a:schemeClr val="tx2"/>
          </a:solidFill>
          <a:latin typeface="Times New Roman" pitchFamily="18" charset="0"/>
          <a:cs typeface="Arial" pitchFamily="34" charset="0"/>
        </a:defRPr>
      </a:lvl7pPr>
      <a:lvl8pPr marL="1371600" algn="l" rtl="1" fontAlgn="base">
        <a:spcBef>
          <a:spcPct val="0"/>
        </a:spcBef>
        <a:spcAft>
          <a:spcPct val="0"/>
        </a:spcAft>
        <a:defRPr sz="4200">
          <a:solidFill>
            <a:schemeClr val="tx2"/>
          </a:solidFill>
          <a:latin typeface="Times New Roman" pitchFamily="18" charset="0"/>
          <a:cs typeface="Arial" pitchFamily="34" charset="0"/>
        </a:defRPr>
      </a:lvl8pPr>
      <a:lvl9pPr marL="1828800" algn="l" rtl="1" fontAlgn="base">
        <a:spcBef>
          <a:spcPct val="0"/>
        </a:spcBef>
        <a:spcAft>
          <a:spcPct val="0"/>
        </a:spcAft>
        <a:defRPr sz="4200">
          <a:solidFill>
            <a:schemeClr val="tx2"/>
          </a:solidFill>
          <a:latin typeface="Times New Roman" pitchFamily="18" charset="0"/>
          <a:cs typeface="Arial" pitchFamily="34"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noFill/>
        </p:spPr>
        <p:txBody>
          <a:bodyPr/>
          <a:lstStyle/>
          <a:p>
            <a:pPr eaLnBrk="1" hangingPunct="1"/>
            <a:r>
              <a:rPr lang="en-US" dirty="0" smtClean="0"/>
              <a:t>Histology</a:t>
            </a:r>
          </a:p>
        </p:txBody>
      </p:sp>
      <p:sp>
        <p:nvSpPr>
          <p:cNvPr id="3075" name="Rectangle 3"/>
          <p:cNvSpPr>
            <a:spLocks noGrp="1" noChangeArrowheads="1"/>
          </p:cNvSpPr>
          <p:nvPr>
            <p:ph type="subTitle" idx="1"/>
          </p:nvPr>
        </p:nvSpPr>
        <p:spPr/>
        <p:txBody>
          <a:bodyPr/>
          <a:lstStyle/>
          <a:p>
            <a:pPr eaLnBrk="1" hangingPunct="1"/>
            <a:r>
              <a:rPr lang="en-US" dirty="0" smtClean="0">
                <a:latin typeface="+mj-lt"/>
              </a:rPr>
              <a:t>Digestive system</a:t>
            </a:r>
          </a:p>
          <a:p>
            <a:pPr eaLnBrk="1" hangingPunct="1"/>
            <a:r>
              <a:rPr lang="en-US" dirty="0" smtClean="0"/>
              <a:t>By: </a:t>
            </a:r>
            <a:r>
              <a:rPr lang="en-US" sz="2000" i="1" dirty="0" smtClean="0">
                <a:solidFill>
                  <a:srgbClr val="C00000"/>
                </a:solidFill>
              </a:rPr>
              <a:t>Dr. Ammar Ismail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
            </a:r>
            <a:br>
              <a:rPr lang="en-US" dirty="0" smtClean="0"/>
            </a:br>
            <a:endParaRPr lang="en-US" dirty="0"/>
          </a:p>
        </p:txBody>
      </p:sp>
      <p:sp>
        <p:nvSpPr>
          <p:cNvPr id="3" name="عنصر نائب للمحتوى 2"/>
          <p:cNvSpPr>
            <a:spLocks noGrp="1"/>
          </p:cNvSpPr>
          <p:nvPr>
            <p:ph idx="1"/>
          </p:nvPr>
        </p:nvSpPr>
        <p:spPr/>
        <p:txBody>
          <a:bodyPr/>
          <a:lstStyle/>
          <a:p>
            <a:pPr algn="just" rtl="0"/>
            <a:r>
              <a:rPr lang="en-US" sz="2000" i="1" dirty="0" err="1" smtClean="0"/>
              <a:t>Muscularis</a:t>
            </a:r>
            <a:r>
              <a:rPr lang="en-US" sz="2000" i="1" dirty="0" smtClean="0"/>
              <a:t> mucosa of small intestine is composed of an inner circular layer and an outer longitudinal layer of smooth muscle .</a:t>
            </a:r>
            <a:endParaRPr lang="en-US" sz="2000" dirty="0" smtClean="0"/>
          </a:p>
          <a:p>
            <a:pPr algn="just" rtl="0"/>
            <a:r>
              <a:rPr lang="en-US" sz="2000" i="1" dirty="0" smtClean="0"/>
              <a:t>Sub mucosa:</a:t>
            </a:r>
            <a:endParaRPr lang="en-US" sz="2000" dirty="0" smtClean="0"/>
          </a:p>
          <a:p>
            <a:pPr algn="just" rtl="0"/>
            <a:r>
              <a:rPr lang="en-US" sz="2000" i="1" dirty="0" smtClean="0"/>
              <a:t>The sub mucosa of small intestine is composed of dense irregular fibro elastic connective tissue with rich lymphatic and vascular tissues also contain in the duodenum Brunner's glands</a:t>
            </a:r>
          </a:p>
          <a:p>
            <a:pPr algn="just" rtl="0"/>
            <a:r>
              <a:rPr lang="ar-IQ" sz="2000" i="1" dirty="0" smtClean="0"/>
              <a:t> </a:t>
            </a:r>
            <a:endParaRPr lang="en-US" sz="2000" dirty="0" smtClean="0"/>
          </a:p>
          <a:p>
            <a:pPr algn="just" rtl="0"/>
            <a:r>
              <a:rPr lang="en-US" sz="2000" i="1" dirty="0" err="1" smtClean="0"/>
              <a:t>Muscularis</a:t>
            </a:r>
            <a:r>
              <a:rPr lang="en-US" sz="2000" i="1" dirty="0" smtClean="0"/>
              <a:t> </a:t>
            </a:r>
            <a:r>
              <a:rPr lang="en-US" sz="2000" i="1" dirty="0" err="1" smtClean="0"/>
              <a:t>Externa</a:t>
            </a:r>
            <a:r>
              <a:rPr lang="en-US" sz="2000" i="1" dirty="0" smtClean="0"/>
              <a:t> :</a:t>
            </a:r>
            <a:endParaRPr lang="en-US" sz="2000" dirty="0" smtClean="0"/>
          </a:p>
          <a:p>
            <a:pPr algn="just" rtl="0"/>
            <a:r>
              <a:rPr lang="en-US" sz="2000" i="1" dirty="0" smtClean="0"/>
              <a:t>Its composed of an inner circular layer and an outer longitudinal smooth muscle layer , the </a:t>
            </a:r>
            <a:r>
              <a:rPr lang="en-US" sz="2000" i="1" dirty="0" err="1" smtClean="0"/>
              <a:t>muscularis</a:t>
            </a:r>
            <a:r>
              <a:rPr lang="en-US" sz="2000" i="1" dirty="0" smtClean="0"/>
              <a:t> </a:t>
            </a:r>
            <a:r>
              <a:rPr lang="en-US" sz="2000" i="1" dirty="0" err="1" smtClean="0"/>
              <a:t>externa</a:t>
            </a:r>
            <a:r>
              <a:rPr lang="en-US" sz="2000" i="1" dirty="0" smtClean="0"/>
              <a:t> is responsible for the peristaltic movement of small intestine .</a:t>
            </a:r>
            <a:endParaRPr lang="en-US" sz="2000" dirty="0" smtClean="0"/>
          </a:p>
          <a:p>
            <a:pPr algn="just" rtl="0"/>
            <a:r>
              <a:rPr lang="en-US" sz="2000" i="1" dirty="0" err="1" smtClean="0"/>
              <a:t>Serosa</a:t>
            </a:r>
            <a:r>
              <a:rPr lang="en-US" sz="2000" i="1" dirty="0" smtClean="0"/>
              <a:t> is present</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7813"/>
            <a:ext cx="7772400" cy="788987"/>
          </a:xfrm>
        </p:spPr>
        <p:txBody>
          <a:bodyPr/>
          <a:lstStyle/>
          <a:p>
            <a:r>
              <a:rPr lang="en-US" sz="4000" i="1" dirty="0" smtClean="0"/>
              <a:t>Histological structure of the </a:t>
            </a:r>
            <a:r>
              <a:rPr lang="en-US" sz="4000" i="1" dirty="0" err="1" smtClean="0"/>
              <a:t>villus</a:t>
            </a:r>
            <a:r>
              <a:rPr lang="en-US" sz="4400" i="1" dirty="0" smtClean="0"/>
              <a:t>:</a:t>
            </a:r>
            <a:r>
              <a:rPr lang="en-US" dirty="0" smtClean="0"/>
              <a:t/>
            </a:r>
            <a:br>
              <a:rPr lang="en-US" dirty="0" smtClean="0"/>
            </a:br>
            <a:endParaRPr lang="en-US" dirty="0"/>
          </a:p>
        </p:txBody>
      </p:sp>
      <p:sp>
        <p:nvSpPr>
          <p:cNvPr id="3" name="عنصر نائب للمحتوى 2"/>
          <p:cNvSpPr>
            <a:spLocks noGrp="1"/>
          </p:cNvSpPr>
          <p:nvPr>
            <p:ph idx="1"/>
          </p:nvPr>
        </p:nvSpPr>
        <p:spPr/>
        <p:txBody>
          <a:bodyPr/>
          <a:lstStyle/>
          <a:p>
            <a:pPr algn="l" rtl="0"/>
            <a:r>
              <a:rPr lang="en-US" sz="2000" i="1" dirty="0" smtClean="0"/>
              <a:t>The </a:t>
            </a:r>
            <a:r>
              <a:rPr lang="en-US" sz="2000" i="1" dirty="0" err="1" smtClean="0"/>
              <a:t>villus</a:t>
            </a:r>
            <a:r>
              <a:rPr lang="en-US" sz="2000" i="1" dirty="0" smtClean="0"/>
              <a:t> is a fold of small intestinal mucosa which consist of simple columnar epithelium ( absorptive ) with goblet cells and lamina propria form the core of </a:t>
            </a:r>
            <a:r>
              <a:rPr lang="en-US" sz="2000" i="1" dirty="0" err="1" smtClean="0"/>
              <a:t>villus</a:t>
            </a:r>
            <a:r>
              <a:rPr lang="en-US" sz="2000" i="1" dirty="0" smtClean="0"/>
              <a:t> . in this core there are three important structures which give the ability of absorption to the </a:t>
            </a:r>
            <a:r>
              <a:rPr lang="en-US" sz="2000" i="1" dirty="0" err="1" smtClean="0"/>
              <a:t>villi</a:t>
            </a:r>
            <a:r>
              <a:rPr lang="en-US" sz="2000" i="1" dirty="0" smtClean="0"/>
              <a:t> .</a:t>
            </a:r>
            <a:endParaRPr lang="en-US" sz="2000" dirty="0" smtClean="0"/>
          </a:p>
          <a:p>
            <a:pPr algn="l" rtl="0"/>
            <a:r>
              <a:rPr lang="en-US" sz="2000" i="1" dirty="0" smtClean="0"/>
              <a:t>1 – Capillaries loops under the epithelium to carry the amino acids and monosaccharide to the portal vein of liver .</a:t>
            </a:r>
            <a:endParaRPr lang="en-US" sz="2000" dirty="0" smtClean="0"/>
          </a:p>
          <a:p>
            <a:pPr algn="l" rtl="0"/>
            <a:r>
              <a:rPr lang="en-US" sz="2000" i="1" dirty="0" smtClean="0"/>
              <a:t>2 – Lacteal vessel : It’s a blindly ending lymphatic channel in the center of </a:t>
            </a:r>
            <a:r>
              <a:rPr lang="en-US" sz="2000" i="1" dirty="0" err="1" smtClean="0"/>
              <a:t>villus</a:t>
            </a:r>
            <a:r>
              <a:rPr lang="en-US" sz="2000" i="1" dirty="0" smtClean="0"/>
              <a:t> to carry the absorptive fat to the large lymphatic vessels.</a:t>
            </a:r>
            <a:endParaRPr lang="en-US" sz="2000" dirty="0" smtClean="0"/>
          </a:p>
          <a:p>
            <a:pPr algn="l" rtl="0"/>
            <a:r>
              <a:rPr lang="en-US" sz="2000" i="1" dirty="0" smtClean="0"/>
              <a:t>3– Smooth muscle fibers from  the </a:t>
            </a:r>
            <a:r>
              <a:rPr lang="en-US" sz="2000" i="1" dirty="0" err="1" smtClean="0"/>
              <a:t>muscularis</a:t>
            </a:r>
            <a:r>
              <a:rPr lang="en-US" sz="2000" i="1" dirty="0" smtClean="0"/>
              <a:t> mucosa , the contraction of this fibers facilitate the passage of lymph in lacteal vessel</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2051" name="Picture 3"/>
          <p:cNvPicPr>
            <a:picLocks noGrp="1" noChangeAspect="1" noChangeArrowheads="1"/>
          </p:cNvPicPr>
          <p:nvPr>
            <p:ph idx="1"/>
          </p:nvPr>
        </p:nvPicPr>
        <p:blipFill>
          <a:blip r:embed="rId2" cstate="print"/>
          <a:srcRect/>
          <a:stretch>
            <a:fillRect/>
          </a:stretch>
        </p:blipFill>
        <p:spPr bwMode="auto">
          <a:xfrm>
            <a:off x="2822274" y="2055812"/>
            <a:ext cx="3273726" cy="457358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7813"/>
            <a:ext cx="7772400" cy="788987"/>
          </a:xfrm>
        </p:spPr>
        <p:txBody>
          <a:bodyPr/>
          <a:lstStyle/>
          <a:p>
            <a:r>
              <a:rPr lang="en-US" sz="4400" b="1" i="1" dirty="0" smtClean="0"/>
              <a:t>Large intestine</a:t>
            </a:r>
            <a:r>
              <a:rPr lang="en-US" sz="4400" i="1" dirty="0" smtClean="0"/>
              <a:t>:</a:t>
            </a:r>
            <a:endParaRPr lang="en-US" sz="4400" dirty="0" smtClean="0"/>
          </a:p>
        </p:txBody>
      </p:sp>
      <p:sp>
        <p:nvSpPr>
          <p:cNvPr id="3" name="عنصر نائب للمحتوى 2"/>
          <p:cNvSpPr>
            <a:spLocks noGrp="1"/>
          </p:cNvSpPr>
          <p:nvPr>
            <p:ph idx="1"/>
          </p:nvPr>
        </p:nvSpPr>
        <p:spPr>
          <a:xfrm>
            <a:off x="914400" y="1219200"/>
            <a:ext cx="7772400" cy="4911725"/>
          </a:xfrm>
        </p:spPr>
        <p:txBody>
          <a:bodyPr/>
          <a:lstStyle/>
          <a:p>
            <a:pPr algn="just" rtl="0"/>
            <a:r>
              <a:rPr lang="en-US" sz="1800" i="1" dirty="0" smtClean="0"/>
              <a:t>The wall of large intestine is composed of the same tunics of small intestine , although the large intestine is divided anatomically into several part but it have the same histological structure .</a:t>
            </a:r>
            <a:endParaRPr lang="en-US" sz="1800" dirty="0" smtClean="0"/>
          </a:p>
          <a:p>
            <a:pPr algn="just" rtl="0"/>
            <a:r>
              <a:rPr lang="en-US" sz="1800" i="1" dirty="0" smtClean="0">
                <a:solidFill>
                  <a:srgbClr val="FF0000"/>
                </a:solidFill>
              </a:rPr>
              <a:t>Mucosa :</a:t>
            </a:r>
            <a:r>
              <a:rPr lang="en-US" sz="1800" i="1" dirty="0" smtClean="0"/>
              <a:t>The colon has no </a:t>
            </a:r>
            <a:r>
              <a:rPr lang="en-US" sz="1800" i="1" dirty="0" err="1" smtClean="0"/>
              <a:t>villi</a:t>
            </a:r>
            <a:r>
              <a:rPr lang="en-US" sz="1800" i="1" dirty="0" smtClean="0"/>
              <a:t> but has fold .The epithelium is simple columnar ( secretary) and large numbers of goblet cells (largest than small intestine ) and increase toward the distal part of large intestine .</a:t>
            </a:r>
            <a:endParaRPr lang="en-US" sz="1800" dirty="0" smtClean="0"/>
          </a:p>
          <a:p>
            <a:pPr algn="just" rtl="0"/>
            <a:r>
              <a:rPr lang="en-US" sz="1800" i="1" dirty="0" smtClean="0">
                <a:solidFill>
                  <a:srgbClr val="FF0000"/>
                </a:solidFill>
              </a:rPr>
              <a:t>Lamina propria </a:t>
            </a:r>
            <a:r>
              <a:rPr lang="en-US" sz="1800" i="1" dirty="0" smtClean="0"/>
              <a:t>: Loss connective tissue it has intestinal gland crypt of </a:t>
            </a:r>
            <a:r>
              <a:rPr lang="en-US" sz="1800" i="1" dirty="0" err="1" smtClean="0"/>
              <a:t>lieberkhun</a:t>
            </a:r>
            <a:r>
              <a:rPr lang="en-US" sz="1800" i="1" dirty="0" smtClean="0"/>
              <a:t> which are similar in composition to those of small intestine except for the absence of </a:t>
            </a:r>
            <a:r>
              <a:rPr lang="en-US" sz="1800" i="1" dirty="0" err="1" smtClean="0"/>
              <a:t>Paneth</a:t>
            </a:r>
            <a:r>
              <a:rPr lang="en-US" sz="1800" i="1" dirty="0" smtClean="0"/>
              <a:t> cells .</a:t>
            </a:r>
            <a:endParaRPr lang="en-US" sz="1800" dirty="0" smtClean="0"/>
          </a:p>
          <a:p>
            <a:pPr algn="just" rtl="0"/>
            <a:r>
              <a:rPr lang="en-US" sz="1800" i="1" dirty="0" err="1" smtClean="0">
                <a:solidFill>
                  <a:srgbClr val="FF0000"/>
                </a:solidFill>
              </a:rPr>
              <a:t>Muscularis</a:t>
            </a:r>
            <a:r>
              <a:rPr lang="en-US" sz="1800" i="1" dirty="0" smtClean="0">
                <a:solidFill>
                  <a:srgbClr val="FF0000"/>
                </a:solidFill>
              </a:rPr>
              <a:t> mucosa </a:t>
            </a:r>
            <a:r>
              <a:rPr lang="en-US" sz="1800" i="1" dirty="0" smtClean="0"/>
              <a:t>and </a:t>
            </a:r>
            <a:r>
              <a:rPr lang="en-US" sz="1800" i="1" dirty="0" err="1" smtClean="0"/>
              <a:t>submucosa</a:t>
            </a:r>
            <a:r>
              <a:rPr lang="en-US" sz="1800" i="1" dirty="0" smtClean="0"/>
              <a:t> similar to that in small intestine .</a:t>
            </a:r>
            <a:endParaRPr lang="en-US" sz="1800" dirty="0" smtClean="0"/>
          </a:p>
          <a:p>
            <a:pPr algn="just" rtl="0"/>
            <a:r>
              <a:rPr lang="en-US" sz="1800" i="1" dirty="0" err="1" smtClean="0">
                <a:solidFill>
                  <a:srgbClr val="FF0000"/>
                </a:solidFill>
              </a:rPr>
              <a:t>Muscularis</a:t>
            </a:r>
            <a:r>
              <a:rPr lang="en-US" sz="1800" i="1" dirty="0" smtClean="0">
                <a:solidFill>
                  <a:srgbClr val="FF0000"/>
                </a:solidFill>
              </a:rPr>
              <a:t> </a:t>
            </a:r>
            <a:r>
              <a:rPr lang="en-US" sz="1800" i="1" dirty="0" err="1" smtClean="0">
                <a:solidFill>
                  <a:srgbClr val="FF0000"/>
                </a:solidFill>
              </a:rPr>
              <a:t>externa</a:t>
            </a:r>
            <a:r>
              <a:rPr lang="en-US" sz="1800" i="1" dirty="0" smtClean="0">
                <a:solidFill>
                  <a:srgbClr val="FF0000"/>
                </a:solidFill>
              </a:rPr>
              <a:t> </a:t>
            </a:r>
            <a:r>
              <a:rPr lang="en-US" sz="1800" i="1" dirty="0" smtClean="0"/>
              <a:t>:The arrangement of tunica </a:t>
            </a:r>
            <a:r>
              <a:rPr lang="en-US" sz="1800" i="1" dirty="0" err="1" smtClean="0"/>
              <a:t>muscularis</a:t>
            </a:r>
            <a:r>
              <a:rPr lang="en-US" sz="1800" i="1" dirty="0" smtClean="0"/>
              <a:t> is differ from that in small intestine especially the outer longitudinal layer is not continuous along the surface , it present as three longitudinal narrow ribbon which called </a:t>
            </a:r>
            <a:r>
              <a:rPr lang="en-US" sz="1800" i="1" dirty="0" err="1" smtClean="0"/>
              <a:t>taeniae</a:t>
            </a:r>
            <a:r>
              <a:rPr lang="en-US" sz="1800" i="1" dirty="0" smtClean="0"/>
              <a:t> coli .</a:t>
            </a:r>
            <a:endParaRPr lang="en-US" sz="1800" dirty="0" smtClean="0"/>
          </a:p>
          <a:p>
            <a:pPr algn="just" rtl="0"/>
            <a:r>
              <a:rPr lang="en-US" sz="1800" i="1" dirty="0" smtClean="0"/>
              <a:t>The </a:t>
            </a:r>
            <a:r>
              <a:rPr lang="en-US" sz="1800" i="1" dirty="0" err="1" smtClean="0"/>
              <a:t>serosa</a:t>
            </a:r>
            <a:r>
              <a:rPr lang="en-US" sz="1800" i="1" dirty="0" smtClean="0"/>
              <a:t> is present </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i="1" dirty="0" smtClean="0"/>
              <a:t>Rectum and Anal canal :</a:t>
            </a:r>
            <a:r>
              <a:rPr lang="en-US" dirty="0" smtClean="0"/>
              <a:t/>
            </a:r>
            <a:br>
              <a:rPr lang="en-US" dirty="0" smtClean="0"/>
            </a:br>
            <a:endParaRPr lang="en-US" dirty="0"/>
          </a:p>
        </p:txBody>
      </p:sp>
      <p:sp>
        <p:nvSpPr>
          <p:cNvPr id="3" name="عنصر نائب للمحتوى 2"/>
          <p:cNvSpPr>
            <a:spLocks noGrp="1"/>
          </p:cNvSpPr>
          <p:nvPr>
            <p:ph idx="1"/>
          </p:nvPr>
        </p:nvSpPr>
        <p:spPr/>
        <p:txBody>
          <a:bodyPr/>
          <a:lstStyle/>
          <a:p>
            <a:pPr algn="just" rtl="0"/>
            <a:r>
              <a:rPr lang="en-US" sz="2400" i="1" dirty="0" smtClean="0"/>
              <a:t>The rectum resemble the colon , the mucosa of anal canal has long fold and the crypt of lieberkuhn become short and absent gradually .The mucosa in the anus become stratified squamous </a:t>
            </a:r>
            <a:endParaRPr lang="en-US" sz="2400" dirty="0" smtClean="0"/>
          </a:p>
          <a:p>
            <a:pPr algn="just" rtl="0"/>
            <a:r>
              <a:rPr lang="en-US" sz="2400" i="1" dirty="0" smtClean="0"/>
              <a:t>Epithelium which transitional area between mucosa of intestine and skin . it contain sebaceous gland and circum anal gland and lamina propria in this area contain plexus of large veins .</a:t>
            </a:r>
            <a:endParaRPr lang="en-US" sz="2400" dirty="0" smtClean="0"/>
          </a:p>
          <a:p>
            <a:pPr algn="just" rtl="0"/>
            <a:r>
              <a:rPr lang="en-US" sz="2400" i="1" dirty="0" smtClean="0"/>
              <a:t>The </a:t>
            </a:r>
            <a:r>
              <a:rPr lang="en-US" sz="2400" i="1" dirty="0" err="1" smtClean="0"/>
              <a:t>mascularis</a:t>
            </a:r>
            <a:r>
              <a:rPr lang="en-US" sz="2400" i="1" dirty="0" smtClean="0"/>
              <a:t> </a:t>
            </a:r>
            <a:r>
              <a:rPr lang="en-US" sz="2400" i="1" dirty="0" err="1" smtClean="0"/>
              <a:t>externa</a:t>
            </a:r>
            <a:r>
              <a:rPr lang="en-US" sz="2400" i="1" dirty="0" smtClean="0"/>
              <a:t> in the anus consist of, internal and external anal </a:t>
            </a:r>
            <a:r>
              <a:rPr lang="en-US" sz="2400" i="1" dirty="0" err="1" smtClean="0"/>
              <a:t>sphinector</a:t>
            </a:r>
            <a:r>
              <a:rPr lang="en-US" sz="2400" i="1" dirty="0" smtClean="0"/>
              <a:t> muscle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8077200" cy="712787"/>
          </a:xfrm>
        </p:spPr>
        <p:txBody>
          <a:bodyPr/>
          <a:lstStyle/>
          <a:p>
            <a:pPr rtl="0"/>
            <a:r>
              <a:rPr lang="en-US" sz="4000" b="1" i="1" dirty="0" smtClean="0"/>
              <a:t>Small intestine</a:t>
            </a:r>
            <a:endParaRPr lang="en-US" sz="4000" dirty="0" smtClean="0"/>
          </a:p>
        </p:txBody>
      </p:sp>
      <p:sp>
        <p:nvSpPr>
          <p:cNvPr id="3" name="Content Placeholder 2"/>
          <p:cNvSpPr>
            <a:spLocks noGrp="1"/>
          </p:cNvSpPr>
          <p:nvPr>
            <p:ph idx="1"/>
          </p:nvPr>
        </p:nvSpPr>
        <p:spPr>
          <a:xfrm>
            <a:off x="381000" y="1600200"/>
            <a:ext cx="8305800" cy="4530725"/>
          </a:xfrm>
        </p:spPr>
        <p:txBody>
          <a:bodyPr/>
          <a:lstStyle/>
          <a:p>
            <a:pPr algn="just" rtl="0"/>
            <a:r>
              <a:rPr lang="en-US" sz="2400" i="1" dirty="0" smtClean="0"/>
              <a:t>The small intestine is divided into three regions : Duodenum , Jejunum , Ileum. the small intestine digests food material and absorbs end products of digestive process. To perform its digestive functions the first region of small intestine, the duodenum, receives enzymes and an alkaline buffer from the pancreas and bile from the liver. Additionally epithelial cells and glands of the mucosa contribute buffers and enzymes to facilitate digestion</a:t>
            </a:r>
            <a:endParaRPr lang="en-US" dirty="0" smtClean="0"/>
          </a:p>
          <a:p>
            <a:pPr algn="l" rtl="0"/>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Small intestine </a:t>
            </a:r>
            <a:endParaRPr lang="en-US" dirty="0"/>
          </a:p>
        </p:txBody>
      </p:sp>
      <p:pic>
        <p:nvPicPr>
          <p:cNvPr id="1026" name="Picture 2" descr="C:\Users\anatomy\Desktop\images.jpg"/>
          <p:cNvPicPr>
            <a:picLocks noGrp="1" noChangeAspect="1" noChangeArrowheads="1"/>
          </p:cNvPicPr>
          <p:nvPr>
            <p:ph idx="1"/>
          </p:nvPr>
        </p:nvPicPr>
        <p:blipFill>
          <a:blip r:embed="rId2" cstate="print"/>
          <a:srcRect/>
          <a:stretch>
            <a:fillRect/>
          </a:stretch>
        </p:blipFill>
        <p:spPr bwMode="auto">
          <a:xfrm>
            <a:off x="1770434" y="1709420"/>
            <a:ext cx="5697166" cy="446278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i="1" dirty="0" smtClean="0"/>
              <a:t>Small intestine:</a:t>
            </a:r>
            <a:endParaRPr lang="en-US" dirty="0" smtClean="0"/>
          </a:p>
        </p:txBody>
      </p:sp>
      <p:sp>
        <p:nvSpPr>
          <p:cNvPr id="4099" name="Rectangle 3"/>
          <p:cNvSpPr>
            <a:spLocks noGrp="1" noChangeArrowheads="1"/>
          </p:cNvSpPr>
          <p:nvPr>
            <p:ph idx="1"/>
          </p:nvPr>
        </p:nvSpPr>
        <p:spPr>
          <a:xfrm>
            <a:off x="609600" y="1600200"/>
            <a:ext cx="8305800" cy="4530725"/>
          </a:xfrm>
        </p:spPr>
        <p:txBody>
          <a:bodyPr/>
          <a:lstStyle/>
          <a:p>
            <a:pPr algn="just" rtl="0"/>
            <a:r>
              <a:rPr lang="en-US" sz="2000" i="1" dirty="0" smtClean="0"/>
              <a:t>The surface area of the intestinal lumen is </a:t>
            </a:r>
            <a:r>
              <a:rPr lang="en-US" sz="2000" i="1" dirty="0" smtClean="0">
                <a:solidFill>
                  <a:srgbClr val="FF0000"/>
                </a:solidFill>
              </a:rPr>
              <a:t>enlarged</a:t>
            </a:r>
            <a:r>
              <a:rPr lang="en-US" sz="2000" i="1" dirty="0" smtClean="0"/>
              <a:t> by the formation of several important structures include:</a:t>
            </a:r>
            <a:endParaRPr lang="en-US" sz="2000" dirty="0" smtClean="0"/>
          </a:p>
          <a:p>
            <a:pPr algn="just" rtl="0"/>
            <a:r>
              <a:rPr lang="en-US" sz="2000" i="1" dirty="0" smtClean="0"/>
              <a:t>1 – </a:t>
            </a:r>
            <a:r>
              <a:rPr lang="en-US" sz="2000" i="1" dirty="0" err="1" smtClean="0"/>
              <a:t>Plicae</a:t>
            </a:r>
            <a:r>
              <a:rPr lang="en-US" sz="2000" i="1" dirty="0" smtClean="0"/>
              <a:t> </a:t>
            </a:r>
            <a:r>
              <a:rPr lang="en-US" sz="2000" i="1" dirty="0" err="1" smtClean="0"/>
              <a:t>circularis</a:t>
            </a:r>
            <a:r>
              <a:rPr lang="en-US" sz="2000" i="1" dirty="0" smtClean="0"/>
              <a:t> : are transverse folds of the sub mucosa and mucosa that form semicircular elevations .</a:t>
            </a:r>
            <a:endParaRPr lang="en-US" sz="2000" dirty="0" smtClean="0"/>
          </a:p>
          <a:p>
            <a:pPr algn="just" rtl="0"/>
            <a:r>
              <a:rPr lang="en-US" sz="2000" i="1" dirty="0" smtClean="0"/>
              <a:t>2 – </a:t>
            </a:r>
            <a:r>
              <a:rPr lang="en-US" sz="2000" i="1" dirty="0" err="1" smtClean="0"/>
              <a:t>Villi</a:t>
            </a:r>
            <a:r>
              <a:rPr lang="en-US" sz="2000" i="1" dirty="0" smtClean="0"/>
              <a:t> :Are </a:t>
            </a:r>
            <a:r>
              <a:rPr lang="en-US" sz="2000" i="1" dirty="0" err="1" smtClean="0"/>
              <a:t>epithelially</a:t>
            </a:r>
            <a:r>
              <a:rPr lang="en-US" sz="2000" i="1" dirty="0" smtClean="0"/>
              <a:t> covered, finger –like protrusions of the lamina propria . Their numbers are greater in the duodenum than in the jejunum or ileum and their height decreases from duodenum to ileum .</a:t>
            </a:r>
            <a:endParaRPr lang="en-US" sz="2000" dirty="0" smtClean="0"/>
          </a:p>
          <a:p>
            <a:pPr algn="just" rtl="0"/>
            <a:r>
              <a:rPr lang="en-US" sz="2000" i="1" dirty="0" smtClean="0"/>
              <a:t>3 – </a:t>
            </a:r>
            <a:r>
              <a:rPr lang="en-US" sz="2000" i="1" dirty="0" err="1" smtClean="0"/>
              <a:t>Microvilli</a:t>
            </a:r>
            <a:r>
              <a:rPr lang="en-US" sz="2000" i="1" dirty="0" smtClean="0"/>
              <a:t> : modifications of the apical plasma membrane of the epithelial cells covering the intestinal </a:t>
            </a:r>
            <a:r>
              <a:rPr lang="en-US" sz="2000" i="1" dirty="0" err="1" smtClean="0"/>
              <a:t>villi</a:t>
            </a:r>
            <a:r>
              <a:rPr lang="en-US" sz="2000" i="1" dirty="0" smtClean="0"/>
              <a:t> , increase the surface area of the small intestine .</a:t>
            </a:r>
            <a:endParaRPr lang="en-US" sz="2000" dirty="0" smtClean="0"/>
          </a:p>
          <a:p>
            <a:pPr algn="just" rtl="0"/>
            <a:r>
              <a:rPr lang="en-US" sz="2000" i="1" dirty="0" smtClean="0"/>
              <a:t>4 – Crypt of lieberkuhn: </a:t>
            </a:r>
            <a:r>
              <a:rPr lang="en-US" sz="2000" i="1" dirty="0" err="1" smtClean="0"/>
              <a:t>Invagination</a:t>
            </a:r>
            <a:r>
              <a:rPr lang="en-US" sz="2000" i="1" dirty="0" smtClean="0"/>
              <a:t> of the epithelium into lamina propria between the </a:t>
            </a:r>
            <a:r>
              <a:rPr lang="en-US" sz="2000" i="1" dirty="0" err="1" smtClean="0"/>
              <a:t>villi</a:t>
            </a:r>
            <a:r>
              <a:rPr lang="en-US" sz="2000" i="1" dirty="0" smtClean="0"/>
              <a:t> form intestinal glands , which also increase the surface area of the small intestine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Plicae</a:t>
            </a:r>
            <a:r>
              <a:rPr lang="en-US" dirty="0" smtClean="0"/>
              <a:t> </a:t>
            </a:r>
            <a:r>
              <a:rPr lang="en-US" dirty="0" err="1" smtClean="0"/>
              <a:t>circulares</a:t>
            </a:r>
            <a:endParaRPr lang="en-US" dirty="0"/>
          </a:p>
        </p:txBody>
      </p:sp>
      <p:pic>
        <p:nvPicPr>
          <p:cNvPr id="4098" name="Picture 2" descr="C:\Users\anatomy\Desktop\FG25_02.jpg"/>
          <p:cNvPicPr>
            <a:picLocks noGrp="1" noChangeAspect="1" noChangeArrowheads="1"/>
          </p:cNvPicPr>
          <p:nvPr>
            <p:ph idx="1"/>
          </p:nvPr>
        </p:nvPicPr>
        <p:blipFill>
          <a:blip r:embed="rId2" cstate="print"/>
          <a:srcRect/>
          <a:stretch>
            <a:fillRect/>
          </a:stretch>
        </p:blipFill>
        <p:spPr bwMode="auto">
          <a:xfrm>
            <a:off x="685800" y="1828800"/>
            <a:ext cx="8166890" cy="4267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400" b="1" i="1" dirty="0" smtClean="0"/>
              <a:t>Intestinal wall </a:t>
            </a:r>
            <a:r>
              <a:rPr lang="en-US" sz="4400" i="1" dirty="0" smtClean="0"/>
              <a:t>:</a:t>
            </a:r>
            <a:r>
              <a:rPr lang="en-US" sz="4400" dirty="0" smtClean="0"/>
              <a:t/>
            </a:r>
            <a:br>
              <a:rPr lang="en-US" sz="4400" dirty="0" smtClean="0"/>
            </a:br>
            <a:endParaRPr lang="en-US" dirty="0"/>
          </a:p>
        </p:txBody>
      </p:sp>
      <p:sp>
        <p:nvSpPr>
          <p:cNvPr id="3" name="عنصر نائب للمحتوى 2"/>
          <p:cNvSpPr>
            <a:spLocks noGrp="1"/>
          </p:cNvSpPr>
          <p:nvPr>
            <p:ph idx="1"/>
          </p:nvPr>
        </p:nvSpPr>
        <p:spPr/>
        <p:txBody>
          <a:bodyPr/>
          <a:lstStyle/>
          <a:p>
            <a:pPr algn="just" rtl="0"/>
            <a:r>
              <a:rPr lang="en-US" sz="2000" i="1" dirty="0" smtClean="0"/>
              <a:t>1 –Intestinal mucosa: the mucosa of the small intestine is composed of the usual three layers; a simple columnar epithelium , lamina propria and the </a:t>
            </a:r>
            <a:r>
              <a:rPr lang="en-US" sz="2000" i="1" dirty="0" err="1" smtClean="0"/>
              <a:t>muscularis</a:t>
            </a:r>
            <a:r>
              <a:rPr lang="en-US" sz="2000" i="1" dirty="0" smtClean="0"/>
              <a:t> mucosa .</a:t>
            </a:r>
            <a:endParaRPr lang="en-US" sz="2000" dirty="0" smtClean="0"/>
          </a:p>
          <a:p>
            <a:pPr algn="just" rtl="0"/>
            <a:r>
              <a:rPr lang="en-US" sz="2000" i="1" dirty="0" smtClean="0"/>
              <a:t>Epithelium :</a:t>
            </a:r>
            <a:endParaRPr lang="en-US" sz="2000" dirty="0" smtClean="0"/>
          </a:p>
          <a:p>
            <a:pPr algn="just" rtl="0"/>
            <a:r>
              <a:rPr lang="en-US" sz="2000" i="1" dirty="0" smtClean="0"/>
              <a:t>The most numerous cells of epithelium are surface absorptive cells they are tall cells and its have brush border the principle function of these cells are terminal digestion and absorption . another cells are Goblet cells which are unicellular glands secrete </a:t>
            </a:r>
            <a:r>
              <a:rPr lang="en-US" sz="2000" i="1" dirty="0" err="1" smtClean="0"/>
              <a:t>mucin</a:t>
            </a:r>
            <a:r>
              <a:rPr lang="en-US" sz="2000" i="1" dirty="0" smtClean="0"/>
              <a:t> </a:t>
            </a:r>
            <a:r>
              <a:rPr lang="en-US" sz="2000" i="1" dirty="0" smtClean="0"/>
              <a:t>to protective layer lining the lumen . the number of these cells increase toward the ileum .</a:t>
            </a:r>
            <a:endParaRPr lang="en-US" sz="2000" dirty="0" smtClean="0"/>
          </a:p>
          <a:p>
            <a:pPr algn="just" rtl="0"/>
            <a:r>
              <a:rPr lang="en-US" sz="2000" i="1" dirty="0" smtClean="0"/>
              <a:t>The epithelium of small intestine </a:t>
            </a:r>
            <a:r>
              <a:rPr lang="en-US" sz="2000" i="1" smtClean="0"/>
              <a:t>is </a:t>
            </a:r>
            <a:r>
              <a:rPr lang="en-US" sz="2000" i="1" smtClean="0"/>
              <a:t>changed </a:t>
            </a:r>
            <a:r>
              <a:rPr lang="en-US" sz="2000" i="1" dirty="0" smtClean="0"/>
              <a:t>every 3 – 5 days and proliferate from regenerative cells in the crypt of </a:t>
            </a:r>
            <a:r>
              <a:rPr lang="en-US" sz="2000" i="1" dirty="0" err="1" smtClean="0"/>
              <a:t>liberkuhn</a:t>
            </a:r>
            <a:r>
              <a:rPr lang="en-US" sz="2000" i="1" dirty="0" smtClean="0"/>
              <a:t> </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just" rtl="0"/>
            <a:r>
              <a:rPr lang="en-US" sz="2000" i="1" dirty="0" smtClean="0"/>
              <a:t>2 - Lamina propria :</a:t>
            </a:r>
            <a:endParaRPr lang="en-US" sz="2000" dirty="0" smtClean="0"/>
          </a:p>
          <a:p>
            <a:pPr algn="just" rtl="0"/>
            <a:r>
              <a:rPr lang="en-US" sz="2000" i="1" dirty="0" smtClean="0"/>
              <a:t>Its loose connective tissue contain intestinal gland (crept of </a:t>
            </a:r>
            <a:r>
              <a:rPr lang="en-US" sz="2000" i="1" dirty="0" err="1" smtClean="0"/>
              <a:t>lieberkuh</a:t>
            </a:r>
            <a:r>
              <a:rPr lang="en-US" sz="2000" i="1" dirty="0" smtClean="0"/>
              <a:t> ) which is simple tubular gland open into inter </a:t>
            </a:r>
            <a:r>
              <a:rPr lang="en-US" sz="2000" i="1" dirty="0" err="1" smtClean="0"/>
              <a:t>villar</a:t>
            </a:r>
            <a:r>
              <a:rPr lang="en-US" sz="2000" i="1" dirty="0" smtClean="0"/>
              <a:t> spaces .</a:t>
            </a:r>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600" b="1" i="1" dirty="0" smtClean="0"/>
              <a:t>Intestinal gland (crypt of lieberkuhn )</a:t>
            </a:r>
            <a:r>
              <a:rPr lang="en-US" b="1" i="1" dirty="0" smtClean="0"/>
              <a:t>:</a:t>
            </a:r>
            <a:r>
              <a:rPr lang="en-US" dirty="0" smtClean="0"/>
              <a:t/>
            </a:r>
            <a:br>
              <a:rPr lang="en-US" dirty="0" smtClean="0"/>
            </a:br>
            <a:endParaRPr lang="en-US" dirty="0"/>
          </a:p>
        </p:txBody>
      </p:sp>
      <p:sp>
        <p:nvSpPr>
          <p:cNvPr id="3" name="عنصر نائب للمحتوى 2"/>
          <p:cNvSpPr>
            <a:spLocks noGrp="1"/>
          </p:cNvSpPr>
          <p:nvPr>
            <p:ph idx="1"/>
          </p:nvPr>
        </p:nvSpPr>
        <p:spPr/>
        <p:txBody>
          <a:bodyPr/>
          <a:lstStyle/>
          <a:p>
            <a:pPr algn="just" rtl="0"/>
            <a:r>
              <a:rPr lang="en-US" sz="2000" i="1" dirty="0" smtClean="0"/>
              <a:t>intestinal gland (crept of lieberkuhn) which is simple tubular gland open into inter </a:t>
            </a:r>
            <a:r>
              <a:rPr lang="en-US" sz="2000" i="1" dirty="0" err="1" smtClean="0"/>
              <a:t>villar</a:t>
            </a:r>
            <a:r>
              <a:rPr lang="en-US" sz="2000" i="1" dirty="0" smtClean="0"/>
              <a:t> spaces . </a:t>
            </a:r>
            <a:endParaRPr lang="en-US" sz="2000" dirty="0" smtClean="0"/>
          </a:p>
          <a:p>
            <a:pPr algn="just" rtl="0"/>
            <a:r>
              <a:rPr lang="en-US" sz="2000" i="1" dirty="0" smtClean="0"/>
              <a:t>It have three types cells :</a:t>
            </a:r>
            <a:endParaRPr lang="en-US" sz="2000" dirty="0" smtClean="0"/>
          </a:p>
          <a:p>
            <a:pPr algn="just" rtl="0"/>
            <a:r>
              <a:rPr lang="en-US" sz="2000" i="1" dirty="0" smtClean="0"/>
              <a:t>1 – Undifferentiated ( regenerative cells ) stem cells which are proliferate to provide epithelial cells .</a:t>
            </a:r>
            <a:endParaRPr lang="en-US" sz="2000" dirty="0" smtClean="0"/>
          </a:p>
          <a:p>
            <a:pPr algn="just" rtl="0"/>
            <a:r>
              <a:rPr lang="en-US" sz="2000" i="1" dirty="0" smtClean="0"/>
              <a:t>2 – Goblet cells:</a:t>
            </a:r>
            <a:endParaRPr lang="en-US" sz="2000" dirty="0" smtClean="0"/>
          </a:p>
          <a:p>
            <a:pPr algn="just" rtl="0"/>
            <a:r>
              <a:rPr lang="en-US" sz="2000" i="1" dirty="0" smtClean="0"/>
              <a:t>3 – </a:t>
            </a:r>
            <a:r>
              <a:rPr lang="en-US" sz="2000" i="1" dirty="0" err="1" smtClean="0"/>
              <a:t>Paneth</a:t>
            </a:r>
            <a:r>
              <a:rPr lang="en-US" sz="2000" i="1" dirty="0" smtClean="0"/>
              <a:t> cell :Pyramidal shaped cells occupy the bottom of crypts of lieberkuhn and manufacture the antibacterial agent </a:t>
            </a:r>
            <a:r>
              <a:rPr lang="en-US" sz="2000" i="1" dirty="0" err="1" smtClean="0"/>
              <a:t>lysozyme</a:t>
            </a:r>
            <a:r>
              <a:rPr lang="en-US" sz="2000" i="1" dirty="0" smtClean="0"/>
              <a:t> (peptidase ) the lamina propria also is rich in lymphoid tissue diffused or as lymph nodule which is increase in distal part of small intestine to form characteristic feature </a:t>
            </a:r>
            <a:r>
              <a:rPr lang="en-US" sz="2000" i="1" smtClean="0"/>
              <a:t>of Ileum (</a:t>
            </a:r>
            <a:r>
              <a:rPr lang="en-US" sz="2000" i="1" dirty="0" smtClean="0"/>
              <a:t>payer patch )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400" i="1" dirty="0" smtClean="0"/>
              <a:t>(crypt of lieberkuhn)</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rot="5400000" flipV="1">
            <a:off x="1828800" y="2463998"/>
            <a:ext cx="4800600" cy="322540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2094</TotalTime>
  <Words>911</Words>
  <Application>Microsoft Office PowerPoint</Application>
  <PresentationFormat>On-screen Show (4:3)</PresentationFormat>
  <Paragraphs>52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Layers</vt:lpstr>
      <vt:lpstr>Histology</vt:lpstr>
      <vt:lpstr>Small intestine</vt:lpstr>
      <vt:lpstr>Small intestine </vt:lpstr>
      <vt:lpstr>Small intestine:</vt:lpstr>
      <vt:lpstr>Plicae circulares</vt:lpstr>
      <vt:lpstr>Intestinal wall : </vt:lpstr>
      <vt:lpstr>PowerPoint Presentation</vt:lpstr>
      <vt:lpstr>Intestinal gland (crypt of lieberkuhn ): </vt:lpstr>
      <vt:lpstr>(crypt of lieberkuhn)</vt:lpstr>
      <vt:lpstr> </vt:lpstr>
      <vt:lpstr>Histological structure of the villus: </vt:lpstr>
      <vt:lpstr>PowerPoint Presentation</vt:lpstr>
      <vt:lpstr>Large intestine:</vt:lpstr>
      <vt:lpstr>Rectum and Anal canal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just</dc:creator>
  <cp:lastModifiedBy>DR.Ahmed Saker</cp:lastModifiedBy>
  <cp:revision>179</cp:revision>
  <dcterms:created xsi:type="dcterms:W3CDTF">2008-10-13T19:40:29Z</dcterms:created>
  <dcterms:modified xsi:type="dcterms:W3CDTF">2019-03-03T16:46:23Z</dcterms:modified>
</cp:coreProperties>
</file>